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4"/>
  </p:notesMasterIdLst>
  <p:sldIdLst>
    <p:sldId id="398" r:id="rId3"/>
    <p:sldId id="399" r:id="rId4"/>
    <p:sldId id="831" r:id="rId5"/>
    <p:sldId id="421" r:id="rId6"/>
    <p:sldId id="822" r:id="rId7"/>
    <p:sldId id="823" r:id="rId8"/>
    <p:sldId id="826" r:id="rId9"/>
    <p:sldId id="827" r:id="rId10"/>
    <p:sldId id="828" r:id="rId11"/>
    <p:sldId id="829" r:id="rId12"/>
    <p:sldId id="830" r:id="rId13"/>
    <p:sldId id="838" r:id="rId14"/>
    <p:sldId id="840" r:id="rId15"/>
    <p:sldId id="839" r:id="rId16"/>
    <p:sldId id="824" r:id="rId17"/>
    <p:sldId id="400" r:id="rId18"/>
    <p:sldId id="835" r:id="rId19"/>
    <p:sldId id="834" r:id="rId20"/>
    <p:sldId id="836" r:id="rId21"/>
    <p:sldId id="832" r:id="rId22"/>
    <p:sldId id="812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a Eletrônica – O Resistor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7E3FD9-FC64-BFEB-C8A1-F59FD3B4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56792"/>
            <a:ext cx="5990461" cy="40860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330386-DFB5-DE11-688C-AE34C318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556792"/>
            <a:ext cx="1837141" cy="189034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8CE99D-E242-9C44-9A05-3F7D82134B6F}"/>
              </a:ext>
            </a:extLst>
          </p:cNvPr>
          <p:cNvSpPr txBox="1"/>
          <p:nvPr/>
        </p:nvSpPr>
        <p:spPr>
          <a:xfrm>
            <a:off x="6232652" y="3356390"/>
            <a:ext cx="2911348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 – </a:t>
            </a:r>
            <a:r>
              <a:rPr lang="en-US" dirty="0" err="1">
                <a:latin typeface="Gotham HTF Light"/>
                <a:cs typeface="Gotham HTF Light"/>
              </a:rPr>
              <a:t>Marrom</a:t>
            </a:r>
            <a:r>
              <a:rPr lang="en-US" dirty="0">
                <a:latin typeface="Gotham HTF Light"/>
                <a:cs typeface="Gotham HTF Light"/>
              </a:rPr>
              <a:t> = 1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2 – Preto      = 0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3 – </a:t>
            </a:r>
            <a:r>
              <a:rPr lang="en-US" dirty="0" err="1">
                <a:latin typeface="Gotham HTF Light"/>
                <a:cs typeface="Gotham HTF Light"/>
              </a:rPr>
              <a:t>Laranja</a:t>
            </a:r>
            <a:r>
              <a:rPr lang="en-US" dirty="0">
                <a:latin typeface="Gotham HTF Light"/>
                <a:cs typeface="Gotham HTF Light"/>
              </a:rPr>
              <a:t>   = 10</a:t>
            </a:r>
            <a:r>
              <a:rPr lang="en-US" baseline="30000" dirty="0">
                <a:latin typeface="Gotham HTF Light"/>
                <a:cs typeface="Gotham HTF Light"/>
              </a:rPr>
              <a:t>3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4 – </a:t>
            </a:r>
            <a:r>
              <a:rPr lang="en-US" dirty="0" err="1">
                <a:latin typeface="Gotham HTF Light"/>
                <a:cs typeface="Gotham HTF Light"/>
              </a:rPr>
              <a:t>Dourado</a:t>
            </a:r>
            <a:r>
              <a:rPr lang="en-US" dirty="0">
                <a:latin typeface="Gotham HTF Light"/>
                <a:cs typeface="Gotham HTF Light"/>
              </a:rPr>
              <a:t> = ± 5%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10 x 10</a:t>
            </a:r>
            <a:r>
              <a:rPr lang="en-US" baseline="30000" dirty="0">
                <a:latin typeface="Gotham HTF Light"/>
                <a:cs typeface="Gotham HTF Light"/>
              </a:rPr>
              <a:t>3</a:t>
            </a:r>
            <a:r>
              <a:rPr lang="en-US" dirty="0">
                <a:latin typeface="Gotham HTF Light"/>
                <a:cs typeface="Gotham HTF Light"/>
              </a:rPr>
              <a:t> Ohms com 5%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Famoso 10K!</a:t>
            </a:r>
          </a:p>
        </p:txBody>
      </p:sp>
    </p:spTree>
    <p:extLst>
      <p:ext uri="{BB962C8B-B14F-4D97-AF65-F5344CB8AC3E}">
        <p14:creationId xmlns:p14="http://schemas.microsoft.com/office/powerpoint/2010/main" val="277359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a Eletrônica – O LED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014659-35DB-3B3E-3D5C-25AA04A5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93" y="1268760"/>
            <a:ext cx="4667250" cy="4876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0945EB-EC78-6A35-A2EA-19A9B40391B1}"/>
              </a:ext>
            </a:extLst>
          </p:cNvPr>
          <p:cNvSpPr txBox="1"/>
          <p:nvPr/>
        </p:nvSpPr>
        <p:spPr>
          <a:xfrm>
            <a:off x="470674" y="1700808"/>
            <a:ext cx="3957309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LED = Light-emitting diode;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É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“</a:t>
            </a:r>
            <a:r>
              <a:rPr lang="en-US" dirty="0" err="1">
                <a:latin typeface="Gotham HTF Light"/>
                <a:cs typeface="Gotham HTF Light"/>
              </a:rPr>
              <a:t>luzinha</a:t>
            </a:r>
            <a:r>
              <a:rPr lang="en-US" dirty="0">
                <a:latin typeface="Gotham HTF Light"/>
                <a:cs typeface="Gotham HTF Light"/>
              </a:rPr>
              <a:t>”;</a:t>
            </a:r>
            <a:endParaRPr lang="en-US" baseline="300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Possui</a:t>
            </a:r>
            <a:r>
              <a:rPr lang="en-US" dirty="0">
                <a:latin typeface="Gotham HTF Light"/>
                <a:cs typeface="Gotham HTF Light"/>
              </a:rPr>
              <a:t> um terminal </a:t>
            </a:r>
            <a:r>
              <a:rPr lang="en-US" dirty="0" err="1">
                <a:latin typeface="Gotham HTF Light"/>
                <a:cs typeface="Gotham HTF Light"/>
              </a:rPr>
              <a:t>Positivo</a:t>
            </a:r>
            <a:r>
              <a:rPr lang="en-US" dirty="0">
                <a:latin typeface="Gotham HTF Light"/>
                <a:cs typeface="Gotham HTF Light"/>
              </a:rPr>
              <a:t> e um </a:t>
            </a:r>
            <a:r>
              <a:rPr lang="en-US" dirty="0" err="1">
                <a:latin typeface="Gotham HTF Light"/>
                <a:cs typeface="Gotham HTF Light"/>
              </a:rPr>
              <a:t>Negativo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Geralmente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consome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poucos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mili</a:t>
            </a:r>
            <a:r>
              <a:rPr lang="en-US" dirty="0">
                <a:latin typeface="Gotham HTF Light"/>
                <a:cs typeface="Gotham HTF Light"/>
              </a:rPr>
              <a:t> amperes;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Vem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várias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formas</a:t>
            </a:r>
            <a:r>
              <a:rPr lang="en-US" dirty="0">
                <a:latin typeface="Gotham HTF Light"/>
                <a:cs typeface="Gotham HTF Light"/>
              </a:rPr>
              <a:t> e cores;</a:t>
            </a:r>
          </a:p>
        </p:txBody>
      </p:sp>
    </p:spTree>
    <p:extLst>
      <p:ext uri="{BB962C8B-B14F-4D97-AF65-F5344CB8AC3E}">
        <p14:creationId xmlns:p14="http://schemas.microsoft.com/office/powerpoint/2010/main" val="1404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Operadores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0142DC-8083-FE2F-51B1-82DE0E6C2154}"/>
              </a:ext>
            </a:extLst>
          </p:cNvPr>
          <p:cNvSpPr txBox="1"/>
          <p:nvPr/>
        </p:nvSpPr>
        <p:spPr>
          <a:xfrm>
            <a:off x="467544" y="692696"/>
            <a:ext cx="457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Operações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básicas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C1E3A3-E1F2-A62C-626B-D2A8BBE73873}"/>
              </a:ext>
            </a:extLst>
          </p:cNvPr>
          <p:cNvSpPr txBox="1"/>
          <p:nvPr/>
        </p:nvSpPr>
        <p:spPr>
          <a:xfrm>
            <a:off x="458968" y="1779596"/>
            <a:ext cx="3752992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Soma;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Subtração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Multiplicação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Divisão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Resto;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3777CA-65E6-F5B1-C2B3-09C35EDE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432744"/>
            <a:ext cx="4673526" cy="34364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EBB89D-0070-DC3C-17EA-665A1E6D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131245"/>
            <a:ext cx="22574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Operadores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D6303C7-6CFD-3D56-51AB-886B89E6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57245"/>
              </p:ext>
            </p:extLst>
          </p:nvPr>
        </p:nvGraphicFramePr>
        <p:xfrm>
          <a:off x="467544" y="1726039"/>
          <a:ext cx="8424935" cy="292709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4752527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Na prática...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/>
                        <a:t>Equal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igual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/>
                        <a:t>Not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equal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diferente da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/>
                        <a:t>Less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than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menor que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/>
                        <a:t>Greater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than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maior que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/>
                        <a:t>Less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than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or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equal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menor ou igual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/>
                        <a:t>Greater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than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or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equal</a:t>
                      </a:r>
                      <a:r>
                        <a:rPr lang="pt-BR" sz="1800" dirty="0"/>
                        <a:t> </a:t>
                      </a:r>
                      <a:r>
                        <a:rPr lang="pt-BR" sz="1800" dirty="0" err="1"/>
                        <a:t>to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Verifica se uma variável é maior ou igual a outra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16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8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21D81B6-4E9C-06E6-AA46-4EF9FDD3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81573"/>
            <a:ext cx="8036072" cy="167046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Loop de repetição For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26DA9B8-F5C3-B5AF-6EAA-3F5254BBA7CF}"/>
              </a:ext>
            </a:extLst>
          </p:cNvPr>
          <p:cNvGrpSpPr/>
          <p:nvPr/>
        </p:nvGrpSpPr>
        <p:grpSpPr>
          <a:xfrm>
            <a:off x="1043609" y="1079346"/>
            <a:ext cx="4860540" cy="1845598"/>
            <a:chOff x="1043609" y="1079346"/>
            <a:chExt cx="4860540" cy="1845598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5CA285B-9797-C49F-560B-E152AB69C8DC}"/>
                </a:ext>
              </a:extLst>
            </p:cNvPr>
            <p:cNvSpPr/>
            <p:nvPr/>
          </p:nvSpPr>
          <p:spPr>
            <a:xfrm>
              <a:off x="1763688" y="2604145"/>
              <a:ext cx="1152128" cy="32079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5E2CAEE2-234D-46DC-CF69-8EC8E13C077D}"/>
                </a:ext>
              </a:extLst>
            </p:cNvPr>
            <p:cNvCxnSpPr>
              <a:cxnSpLocks/>
              <a:stCxn id="22" idx="2"/>
              <a:endCxn id="7" idx="0"/>
            </p:cNvCxnSpPr>
            <p:nvPr/>
          </p:nvCxnSpPr>
          <p:spPr>
            <a:xfrm>
              <a:off x="2051720" y="1742619"/>
              <a:ext cx="288032" cy="86152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3E99E459-694F-A2BA-2B65-8ADF52619B15}"/>
                </a:ext>
              </a:extLst>
            </p:cNvPr>
            <p:cNvCxnSpPr>
              <a:cxnSpLocks/>
              <a:stCxn id="24" idx="2"/>
              <a:endCxn id="15" idx="0"/>
            </p:cNvCxnSpPr>
            <p:nvPr/>
          </p:nvCxnSpPr>
          <p:spPr>
            <a:xfrm flipH="1">
              <a:off x="3347864" y="1417900"/>
              <a:ext cx="36005" cy="118624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F04CB3-C41F-3C51-76C7-AF408B7E20CE}"/>
                </a:ext>
              </a:extLst>
            </p:cNvPr>
            <p:cNvSpPr/>
            <p:nvPr/>
          </p:nvSpPr>
          <p:spPr>
            <a:xfrm>
              <a:off x="3059832" y="2604145"/>
              <a:ext cx="576064" cy="32079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7F3B1B8-37B4-7D59-B277-AF45D4A58DD4}"/>
                </a:ext>
              </a:extLst>
            </p:cNvPr>
            <p:cNvCxnSpPr>
              <a:cxnSpLocks/>
              <a:stCxn id="26" idx="2"/>
              <a:endCxn id="19" idx="0"/>
            </p:cNvCxnSpPr>
            <p:nvPr/>
          </p:nvCxnSpPr>
          <p:spPr>
            <a:xfrm flipH="1">
              <a:off x="3995936" y="1946522"/>
              <a:ext cx="1080121" cy="65762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A2EB14D-205F-5925-845D-F45D6E7810DF}"/>
                </a:ext>
              </a:extLst>
            </p:cNvPr>
            <p:cNvSpPr/>
            <p:nvPr/>
          </p:nvSpPr>
          <p:spPr>
            <a:xfrm>
              <a:off x="3707904" y="2604145"/>
              <a:ext cx="576064" cy="32079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0D48938-E7AB-102B-CFE2-BEF32D8AF95D}"/>
                </a:ext>
              </a:extLst>
            </p:cNvPr>
            <p:cNvSpPr txBox="1"/>
            <p:nvPr/>
          </p:nvSpPr>
          <p:spPr>
            <a:xfrm>
              <a:off x="1043609" y="1404065"/>
              <a:ext cx="20162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Condição</a:t>
              </a:r>
              <a:r>
                <a:rPr lang="en-US" sz="1600" b="1" dirty="0">
                  <a:solidFill>
                    <a:srgbClr val="7030A0"/>
                  </a:solidFill>
                  <a:latin typeface="Gotham HTF Light"/>
                  <a:cs typeface="Gotham HTF Light"/>
                </a:rPr>
                <a:t> de entrada</a:t>
              </a:r>
              <a:endParaRPr lang="pt-B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EC0B579-A648-4870-2B2F-2BCEA18762A5}"/>
                </a:ext>
              </a:extLst>
            </p:cNvPr>
            <p:cNvSpPr txBox="1"/>
            <p:nvPr/>
          </p:nvSpPr>
          <p:spPr>
            <a:xfrm>
              <a:off x="2483770" y="1079346"/>
              <a:ext cx="18001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Condição</a:t>
              </a:r>
              <a:r>
                <a:rPr lang="en-US" sz="1600" b="1" dirty="0">
                  <a:solidFill>
                    <a:srgbClr val="7030A0"/>
                  </a:solidFill>
                  <a:latin typeface="Gotham HTF Light"/>
                  <a:cs typeface="Gotham HTF Light"/>
                </a:rPr>
                <a:t> de </a:t>
              </a:r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saída</a:t>
              </a:r>
              <a:endParaRPr lang="pt-B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5329D15-2B07-516C-FA57-26D7F2721B2D}"/>
                </a:ext>
              </a:extLst>
            </p:cNvPr>
            <p:cNvSpPr txBox="1"/>
            <p:nvPr/>
          </p:nvSpPr>
          <p:spPr>
            <a:xfrm>
              <a:off x="4247965" y="1607968"/>
              <a:ext cx="16561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7030A0"/>
                  </a:solidFill>
                  <a:latin typeface="Gotham HTF Light"/>
                  <a:cs typeface="Gotham HTF Light"/>
                </a:rPr>
                <a:t>Controle</a:t>
              </a:r>
              <a:r>
                <a:rPr lang="en-US" sz="1600" b="1" dirty="0">
                  <a:solidFill>
                    <a:srgbClr val="7030A0"/>
                  </a:solidFill>
                  <a:latin typeface="Gotham HTF Light"/>
                  <a:cs typeface="Gotham HTF Light"/>
                </a:rPr>
                <a:t> do loop</a:t>
              </a:r>
              <a:endParaRPr lang="pt-BR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69D2561-E825-F841-2D2D-038EEE33ADF5}"/>
              </a:ext>
            </a:extLst>
          </p:cNvPr>
          <p:cNvSpPr txBox="1"/>
          <p:nvPr/>
        </p:nvSpPr>
        <p:spPr>
          <a:xfrm>
            <a:off x="463256" y="4290860"/>
            <a:ext cx="785316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Uma forma de </a:t>
            </a:r>
            <a:r>
              <a:rPr lang="en-US" sz="2000" dirty="0" err="1">
                <a:latin typeface="Gotham HTF Light"/>
                <a:cs typeface="Gotham HTF Light"/>
              </a:rPr>
              <a:t>ler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trecho</a:t>
            </a:r>
            <a:r>
              <a:rPr lang="en-US" sz="2000" dirty="0">
                <a:latin typeface="Gotham HTF Light"/>
                <a:cs typeface="Gotham HTF Light"/>
              </a:rPr>
              <a:t> de Código é: </a:t>
            </a:r>
            <a:r>
              <a:rPr lang="en-US" sz="2000" b="1" dirty="0">
                <a:latin typeface="Gotham HTF Light"/>
                <a:cs typeface="Gotham HTF Light"/>
              </a:rPr>
              <a:t>para</a:t>
            </a:r>
            <a:r>
              <a:rPr lang="en-US" sz="2000" dirty="0">
                <a:latin typeface="Gotham HTF Light"/>
                <a:cs typeface="Gotham HTF Light"/>
              </a:rPr>
              <a:t> (for) meu x </a:t>
            </a:r>
            <a:r>
              <a:rPr lang="en-US" sz="2000" dirty="0" err="1">
                <a:latin typeface="Gotham HTF Light"/>
                <a:cs typeface="Gotham HTF Light"/>
              </a:rPr>
              <a:t>começando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zero (int x = 0;) </a:t>
            </a:r>
            <a:r>
              <a:rPr lang="en-US" sz="2000" b="1" dirty="0" err="1">
                <a:latin typeface="Gotham HTF Light"/>
                <a:cs typeface="Gotham HTF Light"/>
              </a:rPr>
              <a:t>faça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loop </a:t>
            </a:r>
            <a:r>
              <a:rPr lang="en-US" sz="2000" b="1" dirty="0" err="1">
                <a:latin typeface="Gotham HTF Light"/>
                <a:cs typeface="Gotham HTF Light"/>
              </a:rPr>
              <a:t>enquanto</a:t>
            </a:r>
            <a:r>
              <a:rPr lang="en-US" sz="2000" b="1" dirty="0">
                <a:latin typeface="Gotham HTF Light"/>
                <a:cs typeface="Gotham HTF Light"/>
              </a:rPr>
              <a:t> </a:t>
            </a:r>
            <a:r>
              <a:rPr lang="en-US" sz="2000" dirty="0">
                <a:latin typeface="Gotham HTF Light"/>
                <a:cs typeface="Gotham HTF Light"/>
              </a:rPr>
              <a:t>meu x for </a:t>
            </a:r>
            <a:r>
              <a:rPr lang="en-US" sz="2000" dirty="0" err="1">
                <a:latin typeface="Gotham HTF Light"/>
                <a:cs typeface="Gotham HTF Light"/>
              </a:rPr>
              <a:t>menor</a:t>
            </a:r>
            <a:r>
              <a:rPr lang="en-US" sz="2000" dirty="0">
                <a:latin typeface="Gotham HTF Light"/>
                <a:cs typeface="Gotham HTF Light"/>
              </a:rPr>
              <a:t> que </a:t>
            </a:r>
            <a:r>
              <a:rPr lang="en-US" sz="2000" dirty="0" err="1">
                <a:latin typeface="Gotham HTF Light"/>
                <a:cs typeface="Gotham HTF Light"/>
              </a:rPr>
              <a:t>três</a:t>
            </a:r>
            <a:r>
              <a:rPr lang="en-US" sz="2000" dirty="0">
                <a:latin typeface="Gotham HTF Light"/>
                <a:cs typeface="Gotham HTF Light"/>
              </a:rPr>
              <a:t> (x &lt; 3), </a:t>
            </a:r>
            <a:r>
              <a:rPr lang="en-US" sz="2000" b="1" dirty="0" err="1">
                <a:latin typeface="Gotham HTF Light"/>
                <a:cs typeface="Gotham HTF Light"/>
              </a:rPr>
              <a:t>sendo</a:t>
            </a:r>
            <a:r>
              <a:rPr lang="en-US" sz="2000" b="1" dirty="0">
                <a:latin typeface="Gotham HTF Light"/>
                <a:cs typeface="Gotham HTF Light"/>
              </a:rPr>
              <a:t> que a </a:t>
            </a:r>
            <a:r>
              <a:rPr lang="en-US" sz="2000" b="1" dirty="0" err="1">
                <a:latin typeface="Gotham HTF Light"/>
                <a:cs typeface="Gotham HTF Light"/>
              </a:rPr>
              <a:t>cada</a:t>
            </a:r>
            <a:r>
              <a:rPr lang="en-US" sz="2000" b="1" dirty="0">
                <a:latin typeface="Gotham HTF Light"/>
                <a:cs typeface="Gotham HTF Light"/>
              </a:rPr>
              <a:t> loop </a:t>
            </a:r>
            <a:r>
              <a:rPr lang="en-US" sz="2000" dirty="0">
                <a:latin typeface="Gotham HTF Light"/>
                <a:cs typeface="Gotham HTF Light"/>
              </a:rPr>
              <a:t>o meu x </a:t>
            </a:r>
            <a:r>
              <a:rPr lang="en-US" sz="2000" dirty="0" err="1">
                <a:latin typeface="Gotham HTF Light"/>
                <a:cs typeface="Gotham HTF Light"/>
              </a:rPr>
              <a:t>incrementa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unidade</a:t>
            </a:r>
            <a:r>
              <a:rPr lang="en-US" sz="2000" dirty="0">
                <a:latin typeface="Gotham HTF Light"/>
                <a:cs typeface="Gotham HTF Light"/>
              </a:rPr>
              <a:t> (x++) </a:t>
            </a:r>
          </a:p>
        </p:txBody>
      </p:sp>
    </p:spTree>
    <p:extLst>
      <p:ext uri="{BB962C8B-B14F-4D97-AF65-F5344CB8AC3E}">
        <p14:creationId xmlns:p14="http://schemas.microsoft.com/office/powerpoint/2010/main" val="29824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Simulação – Projeto 02: SOS Morse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Code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B450EC-BD9E-B3E9-F9A4-3EC2C310C761}"/>
              </a:ext>
            </a:extLst>
          </p:cNvPr>
          <p:cNvSpPr txBox="1"/>
          <p:nvPr/>
        </p:nvSpPr>
        <p:spPr>
          <a:xfrm>
            <a:off x="228600" y="1307945"/>
            <a:ext cx="80878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Gotham HTF Light"/>
                <a:cs typeface="Gotham HTF Light"/>
              </a:rPr>
              <a:t>Tinkercad</a:t>
            </a:r>
            <a:r>
              <a:rPr lang="en-US" dirty="0">
                <a:latin typeface="Gotham HTF Light"/>
                <a:cs typeface="Gotham HTF Light"/>
              </a:rPr>
              <a:t>: </a:t>
            </a:r>
            <a:r>
              <a:rPr lang="en-US" dirty="0">
                <a:latin typeface="Gotham HTF Light"/>
                <a:cs typeface="Gotham HTF Light"/>
                <a:hlinkClick r:id="rId2"/>
              </a:rPr>
              <a:t>https://www.tinkercad.com/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endParaRPr lang="en-US" sz="1800" dirty="0"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29336D-6F76-DC15-1352-96D8BD19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34" y="1988840"/>
            <a:ext cx="5615732" cy="43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HANDS ON!!!</a:t>
            </a: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3163F6B6-0D0A-3BC8-952A-8EB824EE42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421403" cy="40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o código faz?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8F80BC-7B34-76D2-798E-44CC2764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57824"/>
            <a:ext cx="4742351" cy="474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0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Simulação – Projeto 03: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Traffic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Lights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B450EC-BD9E-B3E9-F9A4-3EC2C310C761}"/>
              </a:ext>
            </a:extLst>
          </p:cNvPr>
          <p:cNvSpPr txBox="1"/>
          <p:nvPr/>
        </p:nvSpPr>
        <p:spPr>
          <a:xfrm>
            <a:off x="228600" y="1307945"/>
            <a:ext cx="80878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Gotham HTF Light"/>
                <a:cs typeface="Gotham HTF Light"/>
              </a:rPr>
              <a:t>Tinkercad</a:t>
            </a:r>
            <a:r>
              <a:rPr lang="en-US" dirty="0">
                <a:latin typeface="Gotham HTF Light"/>
                <a:cs typeface="Gotham HTF Light"/>
              </a:rPr>
              <a:t>: </a:t>
            </a:r>
            <a:r>
              <a:rPr lang="en-US" dirty="0">
                <a:latin typeface="Gotham HTF Light"/>
                <a:cs typeface="Gotham HTF Light"/>
                <a:hlinkClick r:id="rId2"/>
              </a:rPr>
              <a:t>https://www.tinkercad.com/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endParaRPr lang="en-US" sz="1800" dirty="0">
              <a:latin typeface="Gotham HTF Light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3FF720-FBC2-20B5-8120-DAB4C5A4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6732240" cy="45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HANDS ON!!!</a:t>
            </a: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3163F6B6-0D0A-3BC8-952A-8EB824EE42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421403" cy="40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SOS Morse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Code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Signaller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e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Traffic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Lights</a:t>
            </a:r>
            <a:endParaRPr lang="pt-BR" sz="3600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o código faz?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8F80BC-7B34-76D2-798E-44CC2764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57824"/>
            <a:ext cx="4742351" cy="474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Pokémon: The Pokémon Company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98788" y="1528900"/>
            <a:ext cx="462534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Introdução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Revisão</a:t>
            </a:r>
            <a:r>
              <a:rPr lang="en-US" dirty="0">
                <a:latin typeface="Gotham HTF Light"/>
                <a:cs typeface="Gotham HTF Light"/>
              </a:rPr>
              <a:t> - </a:t>
            </a:r>
            <a:r>
              <a:rPr lang="en-US" dirty="0" err="1">
                <a:latin typeface="Gotham HTF Light"/>
                <a:cs typeface="Gotham HTF Light"/>
              </a:rPr>
              <a:t>Conhecendo</a:t>
            </a:r>
            <a:r>
              <a:rPr lang="en-US" dirty="0">
                <a:latin typeface="Gotham HTF Light"/>
                <a:cs typeface="Gotham HTF Light"/>
              </a:rPr>
              <a:t> o Arduino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Revisão</a:t>
            </a:r>
            <a:r>
              <a:rPr lang="en-US" dirty="0">
                <a:latin typeface="Gotham HTF Light"/>
                <a:cs typeface="Gotham HTF Light"/>
              </a:rPr>
              <a:t> - </a:t>
            </a:r>
            <a:r>
              <a:rPr lang="en-US" dirty="0" err="1">
                <a:latin typeface="Gotham HTF Light"/>
                <a:cs typeface="Gotham HTF Light"/>
              </a:rPr>
              <a:t>Conhecendo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Eletrônica</a:t>
            </a: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Tipos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Operadores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Loop de </a:t>
            </a:r>
            <a:r>
              <a:rPr lang="en-US" dirty="0" err="1">
                <a:latin typeface="Gotham HTF Light"/>
                <a:cs typeface="Gotham HTF Light"/>
              </a:rPr>
              <a:t>repetição</a:t>
            </a:r>
            <a:r>
              <a:rPr lang="en-US" dirty="0">
                <a:latin typeface="Gotham HTF Light"/>
                <a:cs typeface="Gotham HTF Light"/>
              </a:rPr>
              <a:t> For; 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Simulação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Projeto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Hands-ON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Projeto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que o Código </a:t>
            </a:r>
            <a:r>
              <a:rPr lang="en-US" dirty="0" err="1">
                <a:latin typeface="Gotham HTF Light"/>
                <a:cs typeface="Gotham HTF Light"/>
              </a:rPr>
              <a:t>Faz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806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B450EC-BD9E-B3E9-F9A4-3EC2C310C761}"/>
              </a:ext>
            </a:extLst>
          </p:cNvPr>
          <p:cNvSpPr txBox="1"/>
          <p:nvPr/>
        </p:nvSpPr>
        <p:spPr>
          <a:xfrm>
            <a:off x="228600" y="1124744"/>
            <a:ext cx="808781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latin typeface="Gotham HTF Light"/>
                <a:cs typeface="Gotham HTF Light"/>
              </a:rPr>
              <a:t>Vamos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revisar</a:t>
            </a:r>
            <a:r>
              <a:rPr lang="en-US" sz="1800" dirty="0">
                <a:latin typeface="Gotham HTF Light"/>
                <a:cs typeface="Gotham HTF Light"/>
              </a:rPr>
              <a:t> o hardware da </a:t>
            </a:r>
            <a:r>
              <a:rPr lang="en-US" sz="1800" dirty="0" err="1">
                <a:latin typeface="Gotham HTF Light"/>
                <a:cs typeface="Gotham HTF Light"/>
              </a:rPr>
              <a:t>última</a:t>
            </a:r>
            <a:r>
              <a:rPr lang="en-US" sz="1800" dirty="0">
                <a:latin typeface="Gotham HTF Light"/>
                <a:cs typeface="Gotham HTF Light"/>
              </a:rPr>
              <a:t> aula;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latin typeface="Gotham HTF Light"/>
                <a:cs typeface="Gotham HTF Light"/>
              </a:rPr>
              <a:t>Vamos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aprender</a:t>
            </a:r>
            <a:r>
              <a:rPr lang="en-US" sz="1800" dirty="0">
                <a:latin typeface="Gotham HTF Light"/>
                <a:cs typeface="Gotham HTF Light"/>
              </a:rPr>
              <a:t> o que é um loop de </a:t>
            </a:r>
            <a:r>
              <a:rPr lang="en-US" sz="1800" dirty="0" err="1">
                <a:latin typeface="Gotham HTF Light"/>
                <a:cs typeface="Gotham HTF Light"/>
              </a:rPr>
              <a:t>repetição</a:t>
            </a:r>
            <a:r>
              <a:rPr lang="en-US" sz="1800" dirty="0">
                <a:latin typeface="Gotham HTF Light"/>
                <a:cs typeface="Gotham HTF Light"/>
              </a:rPr>
              <a:t> for;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latin typeface="Gotham HTF Light"/>
                <a:cs typeface="Gotham HTF Light"/>
              </a:rPr>
              <a:t>Vamos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aprender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operadores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básicos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latin typeface="Gotham HTF Light"/>
                <a:cs typeface="Gotham HTF Light"/>
              </a:rPr>
              <a:t>Vamos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pôr</a:t>
            </a:r>
            <a:r>
              <a:rPr lang="en-US" sz="1800" dirty="0">
                <a:latin typeface="Gotham HTF Light"/>
                <a:cs typeface="Gotham HTF Light"/>
              </a:rPr>
              <a:t> a </a:t>
            </a:r>
            <a:r>
              <a:rPr lang="en-US" sz="1800" dirty="0" err="1">
                <a:latin typeface="Gotham HTF Light"/>
                <a:cs typeface="Gotham HTF Light"/>
              </a:rPr>
              <a:t>mão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na</a:t>
            </a:r>
            <a:r>
              <a:rPr lang="en-US" sz="1800" dirty="0">
                <a:latin typeface="Gotham HTF Light"/>
                <a:cs typeface="Gotham HTF Light"/>
              </a:rPr>
              <a:t> </a:t>
            </a:r>
            <a:r>
              <a:rPr lang="en-US" sz="1800" dirty="0" err="1">
                <a:latin typeface="Gotham HTF Light"/>
                <a:cs typeface="Gotham HTF Light"/>
              </a:rPr>
              <a:t>massa</a:t>
            </a:r>
            <a:r>
              <a:rPr lang="en-US" sz="1800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o 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B99D19-043D-27BC-2A2A-D437E59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22976" y="1537564"/>
            <a:ext cx="4498048" cy="4248472"/>
          </a:xfrm>
          <a:prstGeom prst="rect">
            <a:avLst/>
          </a:prstGeom>
        </p:spPr>
      </p:pic>
      <p:sp>
        <p:nvSpPr>
          <p:cNvPr id="8" name="Chave Direita 7">
            <a:extLst>
              <a:ext uri="{FF2B5EF4-FFF2-40B4-BE49-F238E27FC236}">
                <a16:creationId xmlns:a16="http://schemas.microsoft.com/office/drawing/2014/main" id="{398697C0-6326-6643-E90E-08B4C231CA7B}"/>
              </a:ext>
            </a:extLst>
          </p:cNvPr>
          <p:cNvSpPr/>
          <p:nvPr/>
        </p:nvSpPr>
        <p:spPr>
          <a:xfrm flipH="1">
            <a:off x="2267744" y="3429000"/>
            <a:ext cx="556790" cy="1080120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3A10F0-917F-11A6-7305-224FE3C374F7}"/>
              </a:ext>
            </a:extLst>
          </p:cNvPr>
          <p:cNvSpPr txBox="1"/>
          <p:nvPr/>
        </p:nvSpPr>
        <p:spPr>
          <a:xfrm>
            <a:off x="1421832" y="3573016"/>
            <a:ext cx="11168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Gotham HTF Light"/>
                <a:cs typeface="Gotham HTF Light"/>
              </a:rPr>
              <a:t>Power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1E740506-2262-72A5-E125-4BC97739768E}"/>
              </a:ext>
            </a:extLst>
          </p:cNvPr>
          <p:cNvSpPr/>
          <p:nvPr/>
        </p:nvSpPr>
        <p:spPr>
          <a:xfrm flipH="1">
            <a:off x="2267744" y="4725144"/>
            <a:ext cx="556790" cy="936104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05843F6F-5EF6-2BA5-BD16-217CA6AB23A9}"/>
              </a:ext>
            </a:extLst>
          </p:cNvPr>
          <p:cNvSpPr/>
          <p:nvPr/>
        </p:nvSpPr>
        <p:spPr>
          <a:xfrm>
            <a:off x="6012160" y="3429000"/>
            <a:ext cx="412772" cy="1872208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8C1DC055-76C3-3267-3CB0-5D3FFB8E8138}"/>
              </a:ext>
            </a:extLst>
          </p:cNvPr>
          <p:cNvSpPr/>
          <p:nvPr/>
        </p:nvSpPr>
        <p:spPr>
          <a:xfrm>
            <a:off x="6031436" y="5373216"/>
            <a:ext cx="412772" cy="288032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BA909446-5B8D-D855-8D04-494DF3AFF91A}"/>
              </a:ext>
            </a:extLst>
          </p:cNvPr>
          <p:cNvSpPr/>
          <p:nvPr/>
        </p:nvSpPr>
        <p:spPr>
          <a:xfrm>
            <a:off x="6012160" y="2924944"/>
            <a:ext cx="412772" cy="288032"/>
          </a:xfrm>
          <a:prstGeom prst="rightBrace">
            <a:avLst/>
          </a:prstGeom>
          <a:ln w="381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145B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8E1FDF-A001-0FAF-16DC-FD6E7D769080}"/>
              </a:ext>
            </a:extLst>
          </p:cNvPr>
          <p:cNvSpPr txBox="1"/>
          <p:nvPr/>
        </p:nvSpPr>
        <p:spPr>
          <a:xfrm>
            <a:off x="251520" y="4866924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Portas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Analógicas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00C470-FA4A-8EBA-4A26-29B0F420FFEE}"/>
              </a:ext>
            </a:extLst>
          </p:cNvPr>
          <p:cNvSpPr txBox="1"/>
          <p:nvPr/>
        </p:nvSpPr>
        <p:spPr>
          <a:xfrm>
            <a:off x="6424932" y="4002828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Portas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Digitais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9A867BB-90F9-E75B-F82E-49F7E79F112F}"/>
              </a:ext>
            </a:extLst>
          </p:cNvPr>
          <p:cNvSpPr txBox="1"/>
          <p:nvPr/>
        </p:nvSpPr>
        <p:spPr>
          <a:xfrm>
            <a:off x="6444208" y="5157192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Comunicação</a:t>
            </a:r>
            <a:r>
              <a:rPr lang="en-US" sz="2000" dirty="0">
                <a:latin typeface="Gotham HTF Light"/>
                <a:cs typeface="Gotham HTF Light"/>
              </a:rPr>
              <a:t> Serial</a:t>
            </a:r>
            <a:endParaRPr lang="en-US" sz="1200" dirty="0">
              <a:latin typeface="Gotham HTF Light"/>
              <a:cs typeface="Gotham HTF Ligh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C7A9063-7D71-4512-AFC6-80B48BA21517}"/>
              </a:ext>
            </a:extLst>
          </p:cNvPr>
          <p:cNvSpPr txBox="1"/>
          <p:nvPr/>
        </p:nvSpPr>
        <p:spPr>
          <a:xfrm>
            <a:off x="6516216" y="2708920"/>
            <a:ext cx="24482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Gotham HTF Light"/>
                <a:cs typeface="Gotham HTF Light"/>
              </a:rPr>
              <a:t>Comunicação</a:t>
            </a:r>
            <a:r>
              <a:rPr lang="en-US" sz="2000" dirty="0">
                <a:latin typeface="Gotham HTF Light"/>
                <a:cs typeface="Gotham HTF Light"/>
              </a:rPr>
              <a:t> i2c</a:t>
            </a:r>
            <a:endParaRPr lang="en-US" sz="1200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89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a Eletrônica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C4E48F-EF82-37E6-CBBC-CF50F4E4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96752"/>
            <a:ext cx="5125127" cy="48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a Eletrônica - Protoboard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06A117-7E2D-2BA2-EF7D-2ADCF3C7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4605299" cy="30072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5148064" y="1772816"/>
            <a:ext cx="3600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contatos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As </a:t>
            </a:r>
            <a:r>
              <a:rPr lang="en-US" dirty="0" err="1">
                <a:latin typeface="Gotham HTF Light"/>
                <a:cs typeface="Gotham HTF Light"/>
              </a:rPr>
              <a:t>Extremidades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ligadas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horizontal e </a:t>
            </a:r>
            <a:r>
              <a:rPr lang="en-US" dirty="0" err="1">
                <a:latin typeface="Gotham HTF Light"/>
                <a:cs typeface="Gotham HTF Light"/>
              </a:rPr>
              <a:t>servem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como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alimentação</a:t>
            </a:r>
            <a:r>
              <a:rPr lang="en-US" dirty="0">
                <a:latin typeface="Gotham HTF Light"/>
                <a:cs typeface="Gotham HTF Light"/>
              </a:rPr>
              <a:t> (VCC e GND);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interior segue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vertical, </a:t>
            </a:r>
            <a:r>
              <a:rPr lang="en-US" dirty="0" err="1">
                <a:latin typeface="Gotham HTF Light"/>
                <a:cs typeface="Gotham HTF Light"/>
              </a:rPr>
              <a:t>ligando</a:t>
            </a:r>
            <a:r>
              <a:rPr lang="en-US" dirty="0">
                <a:latin typeface="Gotham HTF Light"/>
                <a:cs typeface="Gotham HTF Light"/>
              </a:rPr>
              <a:t> 5 </a:t>
            </a:r>
            <a:r>
              <a:rPr lang="en-US" dirty="0" err="1">
                <a:latin typeface="Gotham HTF Light"/>
                <a:cs typeface="Gotham HTF Light"/>
              </a:rPr>
              <a:t>pontos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cima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fala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baixo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a Eletrônica – O Resistor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EBF655-3BE7-552F-4E5C-45AB666FC81A}"/>
              </a:ext>
            </a:extLst>
          </p:cNvPr>
          <p:cNvSpPr txBox="1"/>
          <p:nvPr/>
        </p:nvSpPr>
        <p:spPr>
          <a:xfrm>
            <a:off x="4572000" y="1700808"/>
            <a:ext cx="4392488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Componente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limitar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passagem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correte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elétrica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Causam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queda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tensão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controlada</a:t>
            </a:r>
            <a:r>
              <a:rPr lang="en-US" dirty="0">
                <a:latin typeface="Gotham HTF Light"/>
                <a:cs typeface="Gotham HTF Light"/>
              </a:rPr>
              <a:t> no </a:t>
            </a:r>
            <a:r>
              <a:rPr lang="en-US" dirty="0" err="1">
                <a:latin typeface="Gotham HTF Light"/>
                <a:cs typeface="Gotham HTF Light"/>
              </a:rPr>
              <a:t>circuito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eletrônico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Sua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medida</a:t>
            </a:r>
            <a:r>
              <a:rPr lang="en-US" dirty="0">
                <a:latin typeface="Gotham HTF Light"/>
                <a:cs typeface="Gotham HTF Light"/>
              </a:rPr>
              <a:t> é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Ohms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regidos</a:t>
            </a:r>
            <a:r>
              <a:rPr lang="en-US" dirty="0">
                <a:latin typeface="Gotham HTF Light"/>
                <a:cs typeface="Gotham HTF Light"/>
              </a:rPr>
              <a:t> pela Lei de Ohm;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Possuem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muitos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identificados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um Código de Cores;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Também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usados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esquentar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alguma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coisa</a:t>
            </a:r>
            <a:r>
              <a:rPr lang="en-US" dirty="0">
                <a:latin typeface="Gotham HTF Light"/>
                <a:cs typeface="Gotham HTF Light"/>
              </a:rPr>
              <a:t> (</a:t>
            </a:r>
            <a:r>
              <a:rPr lang="en-US" dirty="0" err="1">
                <a:latin typeface="Gotham HTF Light"/>
                <a:cs typeface="Gotham HTF Light"/>
              </a:rPr>
              <a:t>chuveiro</a:t>
            </a:r>
            <a:r>
              <a:rPr lang="en-US" dirty="0">
                <a:latin typeface="Gotham HTF Light"/>
                <a:cs typeface="Gotham HTF Light"/>
              </a:rPr>
              <a:t>);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3DE076-E106-2DAA-9889-C74294138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1" y="2060848"/>
            <a:ext cx="387881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 - Conhecendo a Eletrônica – O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/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2431756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420F9883-61FF-5DE3-F1EF-FB0AE641692B}"/>
              </a:ext>
            </a:extLst>
          </p:cNvPr>
          <p:cNvSpPr txBox="1"/>
          <p:nvPr/>
        </p:nvSpPr>
        <p:spPr>
          <a:xfrm>
            <a:off x="467544" y="2348880"/>
            <a:ext cx="590465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R = </a:t>
            </a:r>
            <a:r>
              <a:rPr lang="en-US" sz="1600" dirty="0" err="1">
                <a:latin typeface="Gotham HTF Light"/>
                <a:cs typeface="Gotham HTF Light"/>
              </a:rPr>
              <a:t>Resistência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Elétrica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Ohms(</a:t>
            </a:r>
            <a:r>
              <a:rPr lang="el-GR" sz="1600" dirty="0">
                <a:latin typeface="Gotham HTF Light"/>
                <a:cs typeface="Gotham HTF Light"/>
              </a:rPr>
              <a:t>Ω</a:t>
            </a:r>
            <a:r>
              <a:rPr lang="pt-BR" sz="1600" dirty="0">
                <a:latin typeface="Gotham HTF Light"/>
                <a:cs typeface="Gotham HTF Light"/>
              </a:rPr>
              <a:t>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V = Queda de tensão no resistor em Volts (V);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I = Corrente elétrica que passa pelo resistor em Amperes (A);</a:t>
            </a:r>
            <a:endParaRPr lang="en-US" sz="1600" dirty="0"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7EF08E-D13F-B2D7-8E7E-2E4CD10D93E5}"/>
              </a:ext>
            </a:extLst>
          </p:cNvPr>
          <p:cNvSpPr txBox="1"/>
          <p:nvPr/>
        </p:nvSpPr>
        <p:spPr>
          <a:xfrm>
            <a:off x="467544" y="3779055"/>
            <a:ext cx="813690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 Light"/>
                <a:cs typeface="Gotham HTF Light"/>
              </a:rPr>
              <a:t>Exemplo: Qual resistor eu devo usar para ligar um LED que consome 20mA a 3,3 Volts?</a:t>
            </a:r>
            <a:endParaRPr lang="en-US" sz="1600" dirty="0">
              <a:latin typeface="Gotham HTF Light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/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0,020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=165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𝑂h𝑚𝑠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181" y="4509120"/>
                <a:ext cx="5728107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7136</TotalTime>
  <Words>652</Words>
  <Application>Microsoft Office PowerPoint</Application>
  <PresentationFormat>Apresentação na tela (4:3)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415</cp:revision>
  <dcterms:created xsi:type="dcterms:W3CDTF">2018-08-18T04:32:45Z</dcterms:created>
  <dcterms:modified xsi:type="dcterms:W3CDTF">2023-02-27T18:09:05Z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